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  <p:sldMasterId id="2147483686" r:id="rId5"/>
  </p:sldMasterIdLst>
  <p:notesMasterIdLst>
    <p:notesMasterId r:id="rId15"/>
  </p:notesMasterIdLst>
  <p:handoutMasterIdLst>
    <p:handoutMasterId r:id="rId16"/>
  </p:handoutMasterIdLst>
  <p:sldIdLst>
    <p:sldId id="269" r:id="rId6"/>
    <p:sldId id="272" r:id="rId7"/>
    <p:sldId id="277" r:id="rId8"/>
    <p:sldId id="275" r:id="rId9"/>
    <p:sldId id="265" r:id="rId10"/>
    <p:sldId id="274" r:id="rId11"/>
    <p:sldId id="266" r:id="rId12"/>
    <p:sldId id="267" r:id="rId13"/>
    <p:sldId id="27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4292760-1B77-CB76-9F05-75DFC0409C48}" name="Anthea Wilson" initials="AW" userId="S::Anthea.Wilson@esbuk.org::f289f84a-f1ae-46ed-b624-bcccc8b1693e" providerId="AD"/>
  <p188:author id="{995A0DE4-B9E9-3F69-14F2-D59B9F6CAAAD}" name="Lauren Kearney" initials="LK" userId="S::lauren.kearney@esbuk.org::b4143d71-0b4c-487b-ad54-94c3c8f1ceb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8B1D"/>
    <a:srgbClr val="FAD008"/>
    <a:srgbClr val="C3D821"/>
    <a:srgbClr val="E7141C"/>
    <a:srgbClr val="F4891C"/>
    <a:srgbClr val="E614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1" autoAdjust="0"/>
    <p:restoredTop sz="76028" autoAdjust="0"/>
  </p:normalViewPr>
  <p:slideViewPr>
    <p:cSldViewPr>
      <p:cViewPr varScale="1">
        <p:scale>
          <a:sx n="86" d="100"/>
          <a:sy n="86" d="100"/>
        </p:scale>
        <p:origin x="235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ena Singleton" userId="b5617037-468c-4599-bb95-db8263542c48" providerId="ADAL" clId="{D104CC16-E1E7-4EB1-8E4A-DA9DD516D1B4}"/>
    <pc:docChg chg="custSel modSld">
      <pc:chgData name="Sheena Singleton" userId="b5617037-468c-4599-bb95-db8263542c48" providerId="ADAL" clId="{D104CC16-E1E7-4EB1-8E4A-DA9DD516D1B4}" dt="2024-03-07T13:57:34.720" v="30"/>
      <pc:docMkLst>
        <pc:docMk/>
      </pc:docMkLst>
      <pc:sldChg chg="modSp mod">
        <pc:chgData name="Sheena Singleton" userId="b5617037-468c-4599-bb95-db8263542c48" providerId="ADAL" clId="{D104CC16-E1E7-4EB1-8E4A-DA9DD516D1B4}" dt="2024-03-07T13:57:34.720" v="30"/>
        <pc:sldMkLst>
          <pc:docMk/>
          <pc:sldMk cId="380473199" sldId="269"/>
        </pc:sldMkLst>
        <pc:spChg chg="mod">
          <ac:chgData name="Sheena Singleton" userId="b5617037-468c-4599-bb95-db8263542c48" providerId="ADAL" clId="{D104CC16-E1E7-4EB1-8E4A-DA9DD516D1B4}" dt="2024-03-07T13:57:34.720" v="30"/>
          <ac:spMkLst>
            <pc:docMk/>
            <pc:sldMk cId="380473199" sldId="269"/>
            <ac:spMk id="4" creationId="{1B758FB9-9D8A-6B4F-90F2-BDD3ED42061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3/7/2024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700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734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339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a good way to think about how learners’ interests also link to their curriculum – if they have hobbies outside of school e.g., are in a band, play football, or are a cadet, they might choose to talk about: the music of the film industry/the evolution of the bass guitar; training methods for football/the muscular system and how it applies to their chosen sport; an aspect of military history/engineering.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180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159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59632" y="1330684"/>
            <a:ext cx="6858000" cy="1006476"/>
          </a:xfrm>
        </p:spPr>
        <p:txBody>
          <a:bodyPr anchor="b"/>
          <a:lstStyle>
            <a:lvl1pPr algn="ctr">
              <a:defRPr sz="450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59632" y="2946705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4300" y="6356351"/>
            <a:ext cx="2057400" cy="365125"/>
          </a:xfrm>
        </p:spPr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086100" cy="365125"/>
          </a:xfrm>
        </p:spPr>
        <p:txBody>
          <a:bodyPr/>
          <a:lstStyle/>
          <a:p>
            <a:r>
              <a:rPr lang="en-GB"/>
              <a:t>L1G2I: 1.2 - Choosing a Topic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80397" y="6356349"/>
            <a:ext cx="1623965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6237312"/>
            <a:ext cx="432048" cy="35125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507325" y="6237312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3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2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065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135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057400" cy="365125"/>
          </a:xfrm>
        </p:spPr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GB"/>
              <a:t>L1G2I: 1.2 - Choosing a Topic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21539276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8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177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79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8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647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1.2 - Choosing a Topic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27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L1G2I: 1.2 - Choosing a Topic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221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5" r:id="rId2"/>
    <p:sldLayoutId id="2147483674" r:id="rId3"/>
    <p:sldLayoutId id="214748368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L1G2I: 1.2 - Choosing a Topic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www.nationalarchives.gov.uk/education/curriculum-topics/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s://www.bbc.co.uk/bitesiz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3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hyperlink" Target="https://classroom.thenational.academy/subjects-by-key-stage" TargetMode="Externa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ESB=-RES-C226</a:t>
            </a:r>
          </a:p>
          <a:p>
            <a:r>
              <a:rPr lang="en-GB"/>
              <a:t>L1G2-Speech to Inform-1.2-PPT-Choosing a Topic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 txBox="1">
            <a:spLocks/>
          </p:cNvSpPr>
          <p:nvPr/>
        </p:nvSpPr>
        <p:spPr>
          <a:xfrm>
            <a:off x="323528" y="1268760"/>
            <a:ext cx="78867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latin typeface="+mn-lt"/>
              </a:rPr>
              <a:t>Section 1 – Choosing a topic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9D1078A-C66D-48F3-9603-61AA1E82CA34}"/>
              </a:ext>
            </a:extLst>
          </p:cNvPr>
          <p:cNvSpPr/>
          <p:nvPr/>
        </p:nvSpPr>
        <p:spPr>
          <a:xfrm>
            <a:off x="323528" y="2276872"/>
            <a:ext cx="8496944" cy="792088"/>
          </a:xfrm>
          <a:prstGeom prst="rect">
            <a:avLst/>
          </a:prstGeom>
          <a:solidFill>
            <a:srgbClr val="C3D6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i="1" dirty="0"/>
              <a:t>Lesson Objective: To explore what makes a suitable topic for the Level 1 Award in Speech at Grade 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802D75-4751-4BB2-B5BD-7B9278E0C5BA}"/>
              </a:ext>
            </a:extLst>
          </p:cNvPr>
          <p:cNvSpPr/>
          <p:nvPr/>
        </p:nvSpPr>
        <p:spPr>
          <a:xfrm>
            <a:off x="323528" y="3284984"/>
            <a:ext cx="8496944" cy="2592288"/>
          </a:xfrm>
          <a:prstGeom prst="rect">
            <a:avLst/>
          </a:prstGeom>
          <a:solidFill>
            <a:srgbClr val="FBD10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b="1" i="1" dirty="0"/>
              <a:t>Lesson Outcomes: </a:t>
            </a:r>
          </a:p>
          <a:p>
            <a:r>
              <a:rPr lang="en-GB" b="1" i="1" dirty="0"/>
              <a:t>By the end of this lesson, you should have: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Explored different types of topic and evaluated how suitable they are for you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Discussed ideas with a partner and/or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Chosen a topic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Thought about how your topic can be explained with variety and detail</a:t>
            </a:r>
          </a:p>
        </p:txBody>
      </p:sp>
      <p:pic>
        <p:nvPicPr>
          <p:cNvPr id="7" name="Picture 6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20BD5CE4-5068-C907-EAF4-08B15E9855B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57996" y="625558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3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88214"/>
            <a:ext cx="7886700" cy="504055"/>
          </a:xfrm>
        </p:spPr>
        <p:txBody>
          <a:bodyPr>
            <a:noAutofit/>
          </a:bodyPr>
          <a:lstStyle/>
          <a:p>
            <a:r>
              <a:rPr lang="en-GB" sz="3200" b="1" i="1" dirty="0">
                <a:latin typeface="+mn-lt"/>
              </a:rPr>
              <a:t>Relevant grade descriptors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ESB=-RES-C226</a:t>
            </a:r>
          </a:p>
          <a:p>
            <a:r>
              <a:rPr lang="en-GB" dirty="0"/>
              <a:t>L1G2-Speech to Inform-1.2-PPT-Choosing a Topic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842263"/>
              </p:ext>
            </p:extLst>
          </p:nvPr>
        </p:nvGraphicFramePr>
        <p:xfrm>
          <a:off x="378779" y="2060848"/>
          <a:ext cx="8297676" cy="283113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82946">
                  <a:extLst>
                    <a:ext uri="{9D8B030D-6E8A-4147-A177-3AD203B41FA5}">
                      <a16:colId xmlns:a16="http://schemas.microsoft.com/office/drawing/2014/main" val="586849962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432970131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2677484745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3149520564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1215520350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1411141566"/>
                    </a:ext>
                  </a:extLst>
                </a:gridCol>
              </a:tblGrid>
              <a:tr h="6180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Section 1: Curriculum Talk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Time: 4 minutes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Good Pass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sz="1200" b="1" spc="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GB" sz="12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Merit Plus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200" b="1" spc="1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2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nc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tion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51259"/>
                  </a:ext>
                </a:extLst>
              </a:tr>
              <a:tr h="1395707"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GB" sz="1200" b="1" spc="5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on</a:t>
                      </a: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GB" sz="1200" b="1" spc="5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en</a:t>
                      </a: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solidFill>
                      <a:srgbClr val="C2D7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 talk shows evidence of some research.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Content is appropriate.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One or two points are briefly stated.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 talk shows evidence of some research.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Content is appropriate.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Three or more points are briefly stated.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 talk shows evidence of careful and selective research.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Content is appropriate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and some of it is well-explained.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 talk shows evidence of careful and selective research.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Content is appropriate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and most of it is well-explained.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 talk shows evidence of effective research and personal interest.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Content is accurate, varied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and put together with personal detail.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extLst>
                  <a:ext uri="{0D108BD9-81ED-4DB2-BD59-A6C34878D82A}">
                    <a16:rowId xmlns:a16="http://schemas.microsoft.com/office/drawing/2014/main" val="2882478616"/>
                  </a:ext>
                </a:extLst>
              </a:tr>
            </a:tbl>
          </a:graphicData>
        </a:graphic>
      </p:graphicFrame>
      <p:pic>
        <p:nvPicPr>
          <p:cNvPr id="7" name="Picture 6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104EFA63-74B5-AD9A-E4C4-5D98B3CFC41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57996" y="625558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911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768B1-DBBF-0FE9-EA4B-8632186F2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980729"/>
            <a:ext cx="7886700" cy="1008112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What is a ‘curriculum topic’?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DA1B1C-CB2C-C6BD-6FA8-E9118B2AA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2D19F4-B5F9-208D-3AA7-F751214CB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ESB=-RES-C226</a:t>
            </a:r>
          </a:p>
          <a:p>
            <a:r>
              <a:rPr lang="en-GB" dirty="0"/>
              <a:t>L1G2-Speech to Inform-1.2-PPT-Choosing a Topic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049791-A73D-0DA7-8920-68655C425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3D06FD-B657-C471-4D3C-EB665A6578B8}"/>
              </a:ext>
            </a:extLst>
          </p:cNvPr>
          <p:cNvSpPr txBox="1"/>
          <p:nvPr/>
        </p:nvSpPr>
        <p:spPr>
          <a:xfrm>
            <a:off x="395536" y="1916832"/>
            <a:ext cx="8352928" cy="307777"/>
          </a:xfrm>
          <a:prstGeom prst="rect">
            <a:avLst/>
          </a:prstGeom>
          <a:solidFill>
            <a:srgbClr val="C3D8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For Section 1 of your ESB assessment, you will be giving a ‘curriculum talk’. What does this mean?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E8E148-7FAE-C701-CC6D-9B2896CB18C2}"/>
              </a:ext>
            </a:extLst>
          </p:cNvPr>
          <p:cNvSpPr txBox="1"/>
          <p:nvPr/>
        </p:nvSpPr>
        <p:spPr>
          <a:xfrm>
            <a:off x="428335" y="2420888"/>
            <a:ext cx="3086100" cy="2893100"/>
          </a:xfrm>
          <a:prstGeom prst="rect">
            <a:avLst/>
          </a:prstGeom>
          <a:solidFill>
            <a:srgbClr val="FAD008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What is ‘curriculum’?</a:t>
            </a:r>
          </a:p>
          <a:p>
            <a:pPr algn="ctr"/>
            <a:endParaRPr lang="en-GB" sz="1200" dirty="0"/>
          </a:p>
          <a:p>
            <a:pPr algn="ctr"/>
            <a:r>
              <a:rPr lang="en-GB" sz="1200" dirty="0"/>
              <a:t>A curriculum is the collection of topics, lessons and assessments that are studied in a school, college, or university.</a:t>
            </a:r>
          </a:p>
          <a:p>
            <a:pPr algn="ctr"/>
            <a:endParaRPr lang="en-GB" sz="1200" dirty="0"/>
          </a:p>
          <a:p>
            <a:pPr algn="ctr"/>
            <a:r>
              <a:rPr lang="en-GB" sz="1200" dirty="0"/>
              <a:t>This means that your talk should be on </a:t>
            </a:r>
            <a:r>
              <a:rPr lang="en-GB" sz="1200" b="1" i="1" dirty="0"/>
              <a:t>a topic that you could expect to be taught in school</a:t>
            </a:r>
            <a:r>
              <a:rPr lang="en-GB" sz="1200" dirty="0"/>
              <a:t>. </a:t>
            </a:r>
          </a:p>
          <a:p>
            <a:pPr algn="ctr"/>
            <a:endParaRPr lang="en-GB" sz="1200" dirty="0"/>
          </a:p>
          <a:p>
            <a:pPr algn="ctr"/>
            <a:r>
              <a:rPr lang="en-GB" sz="1200" dirty="0"/>
              <a:t>It might be something you enjoyed in Primary School and want to research in more detail; it might be something you are currently studying in your lessons; or it could be a topic you are looking forward to learning about in the future.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3C2575-389D-7833-3531-4597C2F53DCD}"/>
              </a:ext>
            </a:extLst>
          </p:cNvPr>
          <p:cNvSpPr txBox="1"/>
          <p:nvPr/>
        </p:nvSpPr>
        <p:spPr>
          <a:xfrm>
            <a:off x="3743933" y="2420888"/>
            <a:ext cx="3857550" cy="1815882"/>
          </a:xfrm>
          <a:prstGeom prst="rect">
            <a:avLst/>
          </a:prstGeom>
          <a:solidFill>
            <a:srgbClr val="F58B1D">
              <a:alpha val="50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400" b="1" i="1" dirty="0"/>
              <a:t>Useful links:</a:t>
            </a:r>
          </a:p>
          <a:p>
            <a:endParaRPr lang="en-GB" sz="1400" dirty="0"/>
          </a:p>
          <a:p>
            <a:r>
              <a:rPr lang="en-GB" sz="1200" dirty="0">
                <a:hlinkClick r:id="rId2"/>
              </a:rPr>
              <a:t>https://www.bbc.co.uk/bitesize</a:t>
            </a:r>
            <a:endParaRPr lang="en-GB" sz="1200" dirty="0"/>
          </a:p>
          <a:p>
            <a:endParaRPr lang="en-GB" sz="1200" dirty="0"/>
          </a:p>
          <a:p>
            <a:r>
              <a:rPr lang="en-GB" sz="1200" dirty="0">
                <a:hlinkClick r:id="rId3"/>
              </a:rPr>
              <a:t>https://www.nationalarchives.gov.uk/education/curriculum-topics/</a:t>
            </a:r>
            <a:endParaRPr lang="en-GB" sz="1200" dirty="0"/>
          </a:p>
          <a:p>
            <a:endParaRPr lang="en-GB" sz="1200" dirty="0"/>
          </a:p>
          <a:p>
            <a:r>
              <a:rPr lang="en-GB" sz="1200" dirty="0">
                <a:hlinkClick r:id="rId4"/>
              </a:rPr>
              <a:t>https://classroom.thenational.academy/subjects-by-key-stage</a:t>
            </a:r>
            <a:endParaRPr lang="en-GB" sz="1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4ABC5DA-7BFD-9949-542A-7828010075C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102" t="11426" r="6392"/>
          <a:stretch/>
        </p:blipFill>
        <p:spPr>
          <a:xfrm>
            <a:off x="4131299" y="5231949"/>
            <a:ext cx="1366561" cy="94016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B6912E5-3C4B-4DC0-F497-09B004B977E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600" r="7134"/>
          <a:stretch/>
        </p:blipFill>
        <p:spPr>
          <a:xfrm>
            <a:off x="7768456" y="2385301"/>
            <a:ext cx="1027560" cy="150013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DD58182-210A-BAAA-4D18-CF2A2BDB44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2002" y="5618542"/>
            <a:ext cx="2304256" cy="62626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CB9596-2FC6-78AD-0BDC-2C604464E4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39200" y="4433946"/>
            <a:ext cx="1486071" cy="149772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75F7ADB-024A-E8B4-8333-8F9F89AF1F2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346" y="5043641"/>
            <a:ext cx="1491580" cy="131678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47C1151-26BB-60D9-796E-22D9B52EAB7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20164" y="4338965"/>
            <a:ext cx="1270340" cy="1127151"/>
          </a:xfrm>
          <a:prstGeom prst="rect">
            <a:avLst/>
          </a:prstGeom>
        </p:spPr>
      </p:pic>
      <p:pic>
        <p:nvPicPr>
          <p:cNvPr id="9" name="Picture 8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6E8DBF4A-555C-4A2B-6C26-E586D599657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11"/>
          <a:srcRect l="14665" t="1" r="11395" b="1"/>
          <a:stretch/>
        </p:blipFill>
        <p:spPr>
          <a:xfrm>
            <a:off x="8557996" y="625558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503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373" y="1116446"/>
            <a:ext cx="7886700" cy="1008112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latin typeface="+mn-lt"/>
              </a:rPr>
              <a:t>Choosing your topic</a:t>
            </a:r>
            <a:br>
              <a:rPr lang="en-US" b="1" i="1" dirty="0">
                <a:latin typeface="+mn-lt"/>
              </a:rPr>
            </a:br>
            <a:r>
              <a:rPr lang="en-US" sz="2700" b="1" i="1" dirty="0">
                <a:solidFill>
                  <a:srgbClr val="E6141B"/>
                </a:solidFill>
                <a:latin typeface="+mn-lt"/>
              </a:rPr>
              <a:t>We asked learners who have taken this qualification what their advice would be… they said:</a:t>
            </a:r>
            <a:endParaRPr lang="en-US" sz="2800" b="1" i="1" dirty="0">
              <a:solidFill>
                <a:srgbClr val="E6141B"/>
              </a:solidFill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ESB=-RES-C226</a:t>
            </a:r>
          </a:p>
          <a:p>
            <a:r>
              <a:rPr lang="en-GB" dirty="0"/>
              <a:t>L1G2-Speech to Inform-1.2-PPT-Choosing a Topic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EC4341-E698-4CBB-97AA-CBCF8B41E038}"/>
              </a:ext>
            </a:extLst>
          </p:cNvPr>
          <p:cNvSpPr txBox="1"/>
          <p:nvPr/>
        </p:nvSpPr>
        <p:spPr>
          <a:xfrm>
            <a:off x="1403648" y="2413116"/>
            <a:ext cx="6408712" cy="400110"/>
          </a:xfrm>
          <a:prstGeom prst="rect">
            <a:avLst/>
          </a:prstGeom>
          <a:solidFill>
            <a:srgbClr val="FAD00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i="1" dirty="0"/>
              <a:t>Choose a topic that you are already interested in!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D2DCAB7-7753-312B-8F9D-3FB21A71383B}"/>
              </a:ext>
            </a:extLst>
          </p:cNvPr>
          <p:cNvGrpSpPr/>
          <p:nvPr/>
        </p:nvGrpSpPr>
        <p:grpSpPr>
          <a:xfrm>
            <a:off x="341729" y="3047722"/>
            <a:ext cx="3295278" cy="1762966"/>
            <a:chOff x="4644008" y="4315568"/>
            <a:chExt cx="3295278" cy="195293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60D1550-B279-49A9-8C95-5727B78D7E63}"/>
                </a:ext>
              </a:extLst>
            </p:cNvPr>
            <p:cNvGrpSpPr/>
            <p:nvPr/>
          </p:nvGrpSpPr>
          <p:grpSpPr>
            <a:xfrm>
              <a:off x="4644008" y="4315568"/>
              <a:ext cx="3295278" cy="1952933"/>
              <a:chOff x="5292080" y="3955813"/>
              <a:chExt cx="3384376" cy="2299344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99EADD4E-76A6-4152-9615-3E29A38892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92080" y="3955813"/>
                <a:ext cx="3384376" cy="2299344"/>
              </a:xfrm>
              <a:prstGeom prst="round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435C115-CDF7-4C97-8BEA-AB04F07352D1}"/>
                  </a:ext>
                </a:extLst>
              </p:cNvPr>
              <p:cNvSpPr txBox="1"/>
              <p:nvPr/>
            </p:nvSpPr>
            <p:spPr>
              <a:xfrm>
                <a:off x="5511166" y="4158207"/>
                <a:ext cx="3096344" cy="532946"/>
              </a:xfrm>
              <a:prstGeom prst="round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dirty="0"/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02526AB-7424-0048-7ECB-2C07731D3F39}"/>
                </a:ext>
              </a:extLst>
            </p:cNvPr>
            <p:cNvSpPr txBox="1"/>
            <p:nvPr/>
          </p:nvSpPr>
          <p:spPr>
            <a:xfrm>
              <a:off x="4644008" y="4546579"/>
              <a:ext cx="3261712" cy="1018470"/>
            </a:xfrm>
            <a:prstGeom prst="round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effectLst/>
                </a:rPr>
                <a:t>“Write about something you genuinely want to know more about.”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6F73642-4EC9-6978-F581-9F888074257B}"/>
              </a:ext>
            </a:extLst>
          </p:cNvPr>
          <p:cNvGrpSpPr/>
          <p:nvPr/>
        </p:nvGrpSpPr>
        <p:grpSpPr>
          <a:xfrm>
            <a:off x="5452807" y="3047078"/>
            <a:ext cx="3295278" cy="1906594"/>
            <a:chOff x="4644008" y="4315568"/>
            <a:chExt cx="3295278" cy="195293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F8D3938-8769-C223-F3C1-67D7AFA69AF0}"/>
                </a:ext>
              </a:extLst>
            </p:cNvPr>
            <p:cNvGrpSpPr/>
            <p:nvPr/>
          </p:nvGrpSpPr>
          <p:grpSpPr>
            <a:xfrm>
              <a:off x="4644008" y="4315568"/>
              <a:ext cx="3295278" cy="1952933"/>
              <a:chOff x="5292080" y="3955813"/>
              <a:chExt cx="3384376" cy="2299344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1038FA8F-2A2B-3C83-DD46-36DEF3D527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92080" y="3955813"/>
                <a:ext cx="3384376" cy="2299344"/>
              </a:xfrm>
              <a:prstGeom prst="round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4EDB8F0-98A6-92AE-60B6-E2EFA28899CC}"/>
                  </a:ext>
                </a:extLst>
              </p:cNvPr>
              <p:cNvSpPr txBox="1"/>
              <p:nvPr/>
            </p:nvSpPr>
            <p:spPr>
              <a:xfrm>
                <a:off x="5511166" y="4158208"/>
                <a:ext cx="3096344" cy="398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sz="1600" dirty="0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642034C-0EEA-7CB2-B79C-A6292CAB1E62}"/>
                </a:ext>
              </a:extLst>
            </p:cNvPr>
            <p:cNvSpPr txBox="1"/>
            <p:nvPr/>
          </p:nvSpPr>
          <p:spPr>
            <a:xfrm>
              <a:off x="4677574" y="4640586"/>
              <a:ext cx="326171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effectLst/>
                </a:rPr>
                <a:t>“</a:t>
              </a:r>
              <a:r>
                <a:rPr lang="en-GB" sz="1600" b="0" i="0" dirty="0">
                  <a:solidFill>
                    <a:srgbClr val="212121"/>
                  </a:solidFill>
                  <a:effectLst/>
                </a:rPr>
                <a:t>You don't need to worry about anything, just enjoy talking about what you're interested in</a:t>
              </a:r>
              <a:r>
                <a:rPr lang="en-GB" sz="1600" dirty="0">
                  <a:effectLst/>
                </a:rPr>
                <a:t>.”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9A2653A-4E9A-26F3-AD79-C9A61ECC834B}"/>
              </a:ext>
            </a:extLst>
          </p:cNvPr>
          <p:cNvGrpSpPr/>
          <p:nvPr/>
        </p:nvGrpSpPr>
        <p:grpSpPr>
          <a:xfrm>
            <a:off x="3187065" y="4696859"/>
            <a:ext cx="3295278" cy="1762966"/>
            <a:chOff x="4627225" y="4298705"/>
            <a:chExt cx="3295278" cy="1952933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1790BDF-4449-B760-79C7-14A36EC4C8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7225" y="4298705"/>
              <a:ext cx="3295278" cy="1952933"/>
            </a:xfrm>
            <a:prstGeom prst="round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F0E2C1F-B994-B52E-D989-E2E101BDB424}"/>
                </a:ext>
              </a:extLst>
            </p:cNvPr>
            <p:cNvSpPr txBox="1"/>
            <p:nvPr/>
          </p:nvSpPr>
          <p:spPr>
            <a:xfrm>
              <a:off x="4660791" y="4642299"/>
              <a:ext cx="3261712" cy="1018470"/>
            </a:xfrm>
            <a:prstGeom prst="round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effectLst/>
                </a:rPr>
                <a:t>“P</a:t>
              </a:r>
              <a:r>
                <a:rPr lang="en-GB" sz="1600" b="0" i="0" dirty="0">
                  <a:effectLst/>
                </a:rPr>
                <a:t>ick a subject you already know lots about, so you are prepared for questions.”</a:t>
              </a:r>
              <a:endParaRPr lang="en-GB" sz="1600" dirty="0">
                <a:effectLst/>
              </a:endParaRPr>
            </a:p>
          </p:txBody>
        </p:sp>
      </p:grpSp>
      <p:pic>
        <p:nvPicPr>
          <p:cNvPr id="6" name="Picture 5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FA6DBD16-20AF-B7E9-A47B-B6A77DF87D7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557996" y="625558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595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52736"/>
            <a:ext cx="7886700" cy="1008112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Choosing your topic</a:t>
            </a:r>
            <a:br>
              <a:rPr lang="en-US" b="1" i="1" dirty="0">
                <a:latin typeface="+mn-lt"/>
              </a:rPr>
            </a:br>
            <a:r>
              <a:rPr lang="en-US" sz="2800" b="1" i="1" dirty="0">
                <a:solidFill>
                  <a:srgbClr val="E6141B"/>
                </a:solidFill>
                <a:latin typeface="+mn-lt"/>
              </a:rPr>
              <a:t>We agree!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ESB=-RES-C226</a:t>
            </a:r>
          </a:p>
          <a:p>
            <a:r>
              <a:rPr lang="en-GB" dirty="0"/>
              <a:t>L1G2-Speech to Inform-1.2-PPT-Choosing a Topic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EC4341-E698-4CBB-97AA-CBCF8B41E038}"/>
              </a:ext>
            </a:extLst>
          </p:cNvPr>
          <p:cNvSpPr txBox="1"/>
          <p:nvPr/>
        </p:nvSpPr>
        <p:spPr>
          <a:xfrm>
            <a:off x="2113602" y="1599183"/>
            <a:ext cx="6408712" cy="461665"/>
          </a:xfrm>
          <a:prstGeom prst="rect">
            <a:avLst/>
          </a:prstGeom>
          <a:solidFill>
            <a:srgbClr val="FAD00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/>
              <a:t>Choose a topic that you are already interested in!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7B9083-98CB-443E-BEE8-FB76CDDD9233}"/>
              </a:ext>
            </a:extLst>
          </p:cNvPr>
          <p:cNvSpPr txBox="1"/>
          <p:nvPr/>
        </p:nvSpPr>
        <p:spPr>
          <a:xfrm>
            <a:off x="395536" y="2163028"/>
            <a:ext cx="8126778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dirty="0"/>
              <a:t>We want you to </a:t>
            </a:r>
            <a:r>
              <a:rPr lang="en-GB" b="1" dirty="0"/>
              <a:t>enjoy</a:t>
            </a:r>
            <a:r>
              <a:rPr lang="en-GB" dirty="0"/>
              <a:t> planning, preparing and giving your talks. </a:t>
            </a:r>
          </a:p>
          <a:p>
            <a:pPr algn="just">
              <a:spcAft>
                <a:spcPts val="600"/>
              </a:spcAft>
            </a:pPr>
            <a:r>
              <a:rPr lang="en-GB" dirty="0"/>
              <a:t>This qualification is an opportunity for you to </a:t>
            </a:r>
            <a:r>
              <a:rPr lang="en-GB" b="1" dirty="0"/>
              <a:t>direct your own learning </a:t>
            </a:r>
            <a:r>
              <a:rPr lang="en-GB" dirty="0"/>
              <a:t>and to </a:t>
            </a:r>
            <a:r>
              <a:rPr lang="en-GB" b="1" dirty="0"/>
              <a:t>make your own decisions</a:t>
            </a:r>
            <a:r>
              <a:rPr lang="en-GB" dirty="0"/>
              <a:t> about the content of your assessment. </a:t>
            </a:r>
          </a:p>
          <a:p>
            <a:pPr algn="just">
              <a:spcAft>
                <a:spcPts val="600"/>
              </a:spcAft>
            </a:pPr>
            <a:r>
              <a:rPr lang="en-GB" dirty="0"/>
              <a:t>It’s </a:t>
            </a:r>
            <a:r>
              <a:rPr lang="en-GB" b="1" dirty="0"/>
              <a:t>definitely better if you talk about something you are genuinely interested in</a:t>
            </a:r>
            <a:r>
              <a:rPr lang="en-GB" dirty="0"/>
              <a:t>, for example:</a:t>
            </a:r>
          </a:p>
          <a:p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60D1550-B279-49A9-8C95-5727B78D7E63}"/>
              </a:ext>
            </a:extLst>
          </p:cNvPr>
          <p:cNvGrpSpPr/>
          <p:nvPr/>
        </p:nvGrpSpPr>
        <p:grpSpPr>
          <a:xfrm>
            <a:off x="6153149" y="4311472"/>
            <a:ext cx="2530602" cy="1865250"/>
            <a:chOff x="5292080" y="3955813"/>
            <a:chExt cx="3384376" cy="229934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9EADD4E-76A6-4152-9615-3E29A38892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2080" y="3955813"/>
              <a:ext cx="3384376" cy="229934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435C115-CDF7-4C97-8BEA-AB04F07352D1}"/>
                </a:ext>
              </a:extLst>
            </p:cNvPr>
            <p:cNvSpPr txBox="1"/>
            <p:nvPr/>
          </p:nvSpPr>
          <p:spPr>
            <a:xfrm>
              <a:off x="5511166" y="4158208"/>
              <a:ext cx="3096344" cy="362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1400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AD0D7D7-E35D-4C7F-8A04-6F6A24DC2758}"/>
              </a:ext>
            </a:extLst>
          </p:cNvPr>
          <p:cNvSpPr txBox="1"/>
          <p:nvPr/>
        </p:nvSpPr>
        <p:spPr>
          <a:xfrm>
            <a:off x="6246708" y="4486867"/>
            <a:ext cx="239702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Have a discussion now with a partner/in your group – tell each other what your interests are.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A747ED-49B4-48C2-935F-2762FBE7CC75}"/>
              </a:ext>
            </a:extLst>
          </p:cNvPr>
          <p:cNvSpPr txBox="1"/>
          <p:nvPr/>
        </p:nvSpPr>
        <p:spPr>
          <a:xfrm rot="20737028">
            <a:off x="468882" y="423383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E6141B"/>
                </a:solidFill>
              </a:rPr>
              <a:t>Evolution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48E368-0D30-4C03-B1D5-084746EDB410}"/>
              </a:ext>
            </a:extLst>
          </p:cNvPr>
          <p:cNvSpPr txBox="1"/>
          <p:nvPr/>
        </p:nvSpPr>
        <p:spPr>
          <a:xfrm rot="21265729">
            <a:off x="3945024" y="498218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C3D821"/>
                </a:solidFill>
              </a:rPr>
              <a:t>Castles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084EB7-B4FD-4DDC-AAA6-044A297D4D92}"/>
              </a:ext>
            </a:extLst>
          </p:cNvPr>
          <p:cNvSpPr txBox="1"/>
          <p:nvPr/>
        </p:nvSpPr>
        <p:spPr>
          <a:xfrm rot="442266">
            <a:off x="2689695" y="4078091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58B1D"/>
                </a:solidFill>
              </a:rPr>
              <a:t>Impressionism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277311-628C-4D24-B029-7A84A39036A1}"/>
              </a:ext>
            </a:extLst>
          </p:cNvPr>
          <p:cNvSpPr txBox="1"/>
          <p:nvPr/>
        </p:nvSpPr>
        <p:spPr>
          <a:xfrm rot="600552">
            <a:off x="919360" y="520226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AD008"/>
                </a:solidFill>
              </a:rPr>
              <a:t>The Solar System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765A87F-27C6-2C77-5D4D-636B25865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28418">
            <a:off x="468996" y="5554365"/>
            <a:ext cx="2666314" cy="54626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492CD8F-8722-A48B-36A0-E2D2DD37B8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207581">
            <a:off x="328663" y="4215528"/>
            <a:ext cx="794518" cy="81421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E1488A8-1FE9-FDF2-68B7-DDB57EE22D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4400" y="3819988"/>
            <a:ext cx="739868" cy="98296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ECE439A-A586-EEA6-0CB9-665C709E40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48459" y="5295971"/>
            <a:ext cx="1400174" cy="842962"/>
          </a:xfrm>
          <a:prstGeom prst="rect">
            <a:avLst/>
          </a:prstGeom>
        </p:spPr>
      </p:pic>
      <p:pic>
        <p:nvPicPr>
          <p:cNvPr id="6" name="Picture 5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4BD89EA9-9C9F-F5AA-D4AD-3DC8F00EAE0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8"/>
          <a:srcRect l="14665" t="1" r="11395" b="1"/>
          <a:stretch/>
        </p:blipFill>
        <p:spPr>
          <a:xfrm>
            <a:off x="8557996" y="625558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19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CB04D-8794-492A-9BA1-E0A7C8E0F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308" y="970000"/>
            <a:ext cx="8522164" cy="1157141"/>
          </a:xfrm>
        </p:spPr>
        <p:txBody>
          <a:bodyPr>
            <a:normAutofit/>
          </a:bodyPr>
          <a:lstStyle/>
          <a:p>
            <a:r>
              <a:rPr lang="en-GB" sz="2800" b="1" i="1" dirty="0">
                <a:latin typeface="+mn-lt"/>
              </a:rPr>
              <a:t>If you could put your interests into categories, what might they be?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643742-9ED0-48A3-8B33-873D34FF2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B324D4-4BFE-46C6-B6B2-246349C8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ESB=-RES-C226</a:t>
            </a:r>
          </a:p>
          <a:p>
            <a:r>
              <a:rPr lang="en-GB" dirty="0"/>
              <a:t>L1G2-Speech to Inform-1.2-PPT-Choosing a Topic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3DE195-6469-4190-A093-9F3DDD1F8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E700F02-D128-443E-A8B4-12E381958592}"/>
              </a:ext>
            </a:extLst>
          </p:cNvPr>
          <p:cNvGrpSpPr/>
          <p:nvPr/>
        </p:nvGrpSpPr>
        <p:grpSpPr>
          <a:xfrm>
            <a:off x="323528" y="2346022"/>
            <a:ext cx="4464496" cy="3791447"/>
            <a:chOff x="467544" y="2546862"/>
            <a:chExt cx="4464496" cy="379144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9635384-91D1-4D74-BF86-8456489AFC56}"/>
                </a:ext>
              </a:extLst>
            </p:cNvPr>
            <p:cNvGrpSpPr/>
            <p:nvPr/>
          </p:nvGrpSpPr>
          <p:grpSpPr>
            <a:xfrm>
              <a:off x="467544" y="2546862"/>
              <a:ext cx="4464496" cy="3791447"/>
              <a:chOff x="5292080" y="3955813"/>
              <a:chExt cx="3384376" cy="2299344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9C35FAEE-C333-40BD-AE3D-F79992708D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92080" y="3955813"/>
                <a:ext cx="3384376" cy="2299344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41CCF18-5171-4098-9477-2F67F4199FA2}"/>
                  </a:ext>
                </a:extLst>
              </p:cNvPr>
              <p:cNvSpPr txBox="1"/>
              <p:nvPr/>
            </p:nvSpPr>
            <p:spPr>
              <a:xfrm>
                <a:off x="5511166" y="4158208"/>
                <a:ext cx="30963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dirty="0"/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3725CB7-8292-489F-BD48-ACD5390BA490}"/>
                </a:ext>
              </a:extLst>
            </p:cNvPr>
            <p:cNvSpPr txBox="1"/>
            <p:nvPr/>
          </p:nvSpPr>
          <p:spPr>
            <a:xfrm>
              <a:off x="900566" y="2727548"/>
              <a:ext cx="3815450" cy="25853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Thinking about all of the interests you have discussed together, could you put them into categories? </a:t>
              </a:r>
            </a:p>
            <a:p>
              <a:endParaRPr lang="en-GB" dirty="0"/>
            </a:p>
            <a:p>
              <a:r>
                <a:rPr lang="en-GB" dirty="0"/>
                <a:t>For example, one might be: </a:t>
              </a:r>
            </a:p>
            <a:p>
              <a:endParaRPr lang="en-GB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i="1" dirty="0">
                  <a:solidFill>
                    <a:srgbClr val="F58B1D"/>
                  </a:solidFill>
                </a:rPr>
                <a:t>Something I enjoy learning about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/>
            </a:p>
            <a:p>
              <a:r>
                <a:rPr lang="en-GB" dirty="0"/>
                <a:t>What else can you think of?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A72CEF3-4AAA-4F56-859E-FC2CB505721A}"/>
              </a:ext>
            </a:extLst>
          </p:cNvPr>
          <p:cNvSpPr txBox="1"/>
          <p:nvPr/>
        </p:nvSpPr>
        <p:spPr>
          <a:xfrm>
            <a:off x="5476737" y="2323521"/>
            <a:ext cx="33226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Did you think of any of these?</a:t>
            </a:r>
          </a:p>
          <a:p>
            <a:r>
              <a:rPr lang="en-GB" sz="1600" dirty="0"/>
              <a:t>I bet you thought of loads that we have missed.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D03621-D218-4BA4-9841-51036DF88A20}"/>
              </a:ext>
            </a:extLst>
          </p:cNvPr>
          <p:cNvSpPr txBox="1"/>
          <p:nvPr/>
        </p:nvSpPr>
        <p:spPr>
          <a:xfrm>
            <a:off x="5322962" y="3402239"/>
            <a:ext cx="36724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600" dirty="0"/>
              <a:t>Something I enjoy learning about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A hobby I have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A game I enjoy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A place I am interested in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A time in history I find interesting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Something that I collect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A person I admire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An issue I feel strongly about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Something I think other people need to know more about</a:t>
            </a:r>
          </a:p>
        </p:txBody>
      </p:sp>
      <p:pic>
        <p:nvPicPr>
          <p:cNvPr id="13" name="Picture 12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02E89A73-62D2-3611-CA87-ADE97A36DF9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557996" y="625558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030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708" y="1196752"/>
            <a:ext cx="7886700" cy="720080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Generating ideas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ESB=-RES-C226</a:t>
            </a:r>
          </a:p>
          <a:p>
            <a:r>
              <a:rPr lang="en-GB" dirty="0"/>
              <a:t>L1G2-Speech to Inform-1.2-PPT-Choosing a Topic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D26163-0D34-4360-B85B-69B7F5871BD2}"/>
              </a:ext>
            </a:extLst>
          </p:cNvPr>
          <p:cNvSpPr txBox="1"/>
          <p:nvPr/>
        </p:nvSpPr>
        <p:spPr>
          <a:xfrm>
            <a:off x="433980" y="2102947"/>
            <a:ext cx="3672408" cy="2862322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Something I enjoy learning about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A hobby I have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A game I enjoy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A place I am interested in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A time in history I find interesting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Something that I collect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A person I admire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An issue I feel strongly about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Something I think other people need to know more about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5F8B51-57DC-4C01-879E-653384BAB36A}"/>
              </a:ext>
            </a:extLst>
          </p:cNvPr>
          <p:cNvSpPr txBox="1"/>
          <p:nvPr/>
        </p:nvSpPr>
        <p:spPr>
          <a:xfrm>
            <a:off x="5037614" y="2167316"/>
            <a:ext cx="35283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Spend some time now thinking independently about these different categories of interests. </a:t>
            </a:r>
          </a:p>
          <a:p>
            <a:endParaRPr lang="en-GB" dirty="0"/>
          </a:p>
          <a:p>
            <a:r>
              <a:rPr lang="en-GB" dirty="0"/>
              <a:t>Note down any ideas that pop into your head about curriculum topics you might want to give your talk on. </a:t>
            </a:r>
          </a:p>
          <a:p>
            <a:endParaRPr lang="en-GB" dirty="0"/>
          </a:p>
          <a:p>
            <a:r>
              <a:rPr lang="en-GB" dirty="0"/>
              <a:t>You can use the page in your workbook to collect your ideas.</a:t>
            </a:r>
          </a:p>
        </p:txBody>
      </p:sp>
      <p:pic>
        <p:nvPicPr>
          <p:cNvPr id="8" name="Picture 7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A2FE0555-8D77-4496-9764-6398EB3ED9B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57996" y="625558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54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24744"/>
            <a:ext cx="7886700" cy="792088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Deciding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ESB=-RES-C226</a:t>
            </a:r>
          </a:p>
          <a:p>
            <a:r>
              <a:rPr lang="en-GB" dirty="0"/>
              <a:t>L1G2-Speech to Inform-1.2-PPT-Choosing a Topic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3A210E-BA66-451C-BD5E-EE70030A21D9}"/>
              </a:ext>
            </a:extLst>
          </p:cNvPr>
          <p:cNvSpPr txBox="1"/>
          <p:nvPr/>
        </p:nvSpPr>
        <p:spPr>
          <a:xfrm>
            <a:off x="353548" y="2004825"/>
            <a:ext cx="86365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To help you decide which topic to focus on for your presentation, choose three to try out on a partner.</a:t>
            </a:r>
          </a:p>
          <a:p>
            <a:endParaRPr lang="en-GB" sz="1600" dirty="0"/>
          </a:p>
          <a:p>
            <a:r>
              <a:rPr lang="en-GB" sz="1600" dirty="0"/>
              <a:t>Talk for 30 seconds about each topic – then rate each one on these points: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How much you enjoy talking about it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How interesting you (or your partner) think the topic is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How easy it was to talk about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CA3B239-A5C5-49DE-8C97-AB7BAD9FF711}"/>
              </a:ext>
            </a:extLst>
          </p:cNvPr>
          <p:cNvGrpSpPr/>
          <p:nvPr/>
        </p:nvGrpSpPr>
        <p:grpSpPr>
          <a:xfrm>
            <a:off x="551593" y="4164867"/>
            <a:ext cx="8040813" cy="1198003"/>
            <a:chOff x="5292080" y="2348880"/>
            <a:chExt cx="3840265" cy="811833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E6CE730-9A11-4B75-B3B5-3FD4099D6ACB}"/>
                </a:ext>
              </a:extLst>
            </p:cNvPr>
            <p:cNvCxnSpPr/>
            <p:nvPr/>
          </p:nvCxnSpPr>
          <p:spPr>
            <a:xfrm>
              <a:off x="5672708" y="2636912"/>
              <a:ext cx="3075756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9DEA6C2-F88F-4CF0-BA88-818700948083}"/>
                </a:ext>
              </a:extLst>
            </p:cNvPr>
            <p:cNvCxnSpPr/>
            <p:nvPr/>
          </p:nvCxnSpPr>
          <p:spPr>
            <a:xfrm>
              <a:off x="5672708" y="2348880"/>
              <a:ext cx="0" cy="50405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5B8303F-F8E9-4229-B4D5-DA6A429E7559}"/>
                </a:ext>
              </a:extLst>
            </p:cNvPr>
            <p:cNvCxnSpPr/>
            <p:nvPr/>
          </p:nvCxnSpPr>
          <p:spPr>
            <a:xfrm>
              <a:off x="7236296" y="2348880"/>
              <a:ext cx="0" cy="50405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978236B-7DD4-4457-B98C-6AC3954B44EE}"/>
                </a:ext>
              </a:extLst>
            </p:cNvPr>
            <p:cNvCxnSpPr/>
            <p:nvPr/>
          </p:nvCxnSpPr>
          <p:spPr>
            <a:xfrm>
              <a:off x="8748464" y="2348880"/>
              <a:ext cx="0" cy="50405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0E0923E-3F0A-4A62-A461-4D5F159DDD41}"/>
                </a:ext>
              </a:extLst>
            </p:cNvPr>
            <p:cNvSpPr txBox="1"/>
            <p:nvPr/>
          </p:nvSpPr>
          <p:spPr>
            <a:xfrm>
              <a:off x="5292080" y="2852936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Not at all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EE3CE20-C761-46D3-B6E8-BCA33DF3A012}"/>
                </a:ext>
              </a:extLst>
            </p:cNvPr>
            <p:cNvSpPr txBox="1"/>
            <p:nvPr/>
          </p:nvSpPr>
          <p:spPr>
            <a:xfrm>
              <a:off x="6820404" y="2852934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A bit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AA2FC25-6B79-4335-94DA-E6CD7B1E8755}"/>
                </a:ext>
              </a:extLst>
            </p:cNvPr>
            <p:cNvSpPr txBox="1"/>
            <p:nvPr/>
          </p:nvSpPr>
          <p:spPr>
            <a:xfrm>
              <a:off x="8268249" y="2852935"/>
              <a:ext cx="864096" cy="208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Loads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10B92F0B-DA7D-0452-4BD4-8DC611301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172" y="5171500"/>
            <a:ext cx="800100" cy="962025"/>
          </a:xfrm>
          <a:prstGeom prst="ellipse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124267B-1D36-1982-0958-2042F3F360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203" y="5214363"/>
            <a:ext cx="962025" cy="876300"/>
          </a:xfrm>
          <a:prstGeom prst="ellipse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C2B8E88-8A9B-21E0-C925-FAFEAB75CE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0588" y="5252851"/>
            <a:ext cx="443675" cy="709880"/>
          </a:xfrm>
          <a:prstGeom prst="rect">
            <a:avLst/>
          </a:prstGeom>
        </p:spPr>
      </p:pic>
      <p:sp>
        <p:nvSpPr>
          <p:cNvPr id="20" name="Oval 33">
            <a:extLst>
              <a:ext uri="{FF2B5EF4-FFF2-40B4-BE49-F238E27FC236}">
                <a16:creationId xmlns:a16="http://schemas.microsoft.com/office/drawing/2014/main" id="{307AE1B1-1E6F-807B-4C18-B33E081A4A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 dirty="0">
                <a:solidFill>
                  <a:schemeClr val="accent3"/>
                </a:solidFill>
              </a:rPr>
              <a:t>End</a:t>
            </a:r>
          </a:p>
        </p:txBody>
      </p:sp>
      <p:sp>
        <p:nvSpPr>
          <p:cNvPr id="21" name="Oval 32">
            <a:extLst>
              <a:ext uri="{FF2B5EF4-FFF2-40B4-BE49-F238E27FC236}">
                <a16:creationId xmlns:a16="http://schemas.microsoft.com/office/drawing/2014/main" id="{681C9AD7-C692-0CCD-4630-CFBF328998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</a:t>
            </a:r>
          </a:p>
        </p:txBody>
      </p:sp>
      <p:sp>
        <p:nvSpPr>
          <p:cNvPr id="22" name="Oval 31">
            <a:extLst>
              <a:ext uri="{FF2B5EF4-FFF2-40B4-BE49-F238E27FC236}">
                <a16:creationId xmlns:a16="http://schemas.microsoft.com/office/drawing/2014/main" id="{2DD32B9E-10CF-3F2D-699C-0B3743CCB2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</a:t>
            </a:r>
          </a:p>
        </p:txBody>
      </p:sp>
      <p:sp>
        <p:nvSpPr>
          <p:cNvPr id="24" name="Oval 30">
            <a:extLst>
              <a:ext uri="{FF2B5EF4-FFF2-40B4-BE49-F238E27FC236}">
                <a16:creationId xmlns:a16="http://schemas.microsoft.com/office/drawing/2014/main" id="{0A4B7732-EC4D-8148-7927-C15289743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3</a:t>
            </a:r>
          </a:p>
        </p:txBody>
      </p:sp>
      <p:sp>
        <p:nvSpPr>
          <p:cNvPr id="25" name="Oval 29">
            <a:extLst>
              <a:ext uri="{FF2B5EF4-FFF2-40B4-BE49-F238E27FC236}">
                <a16:creationId xmlns:a16="http://schemas.microsoft.com/office/drawing/2014/main" id="{6D6958C4-15F7-E0D1-7774-E1BBB4ABB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4</a:t>
            </a:r>
          </a:p>
        </p:txBody>
      </p:sp>
      <p:sp>
        <p:nvSpPr>
          <p:cNvPr id="26" name="Oval 28">
            <a:extLst>
              <a:ext uri="{FF2B5EF4-FFF2-40B4-BE49-F238E27FC236}">
                <a16:creationId xmlns:a16="http://schemas.microsoft.com/office/drawing/2014/main" id="{9FFFB1DD-E24A-C300-B144-B7005A9402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5</a:t>
            </a:r>
          </a:p>
        </p:txBody>
      </p:sp>
      <p:sp>
        <p:nvSpPr>
          <p:cNvPr id="27" name="Oval 27">
            <a:extLst>
              <a:ext uri="{FF2B5EF4-FFF2-40B4-BE49-F238E27FC236}">
                <a16:creationId xmlns:a16="http://schemas.microsoft.com/office/drawing/2014/main" id="{4D4D3C35-943C-DFD2-5321-5D025CF5E0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6</a:t>
            </a:r>
          </a:p>
        </p:txBody>
      </p:sp>
      <p:sp>
        <p:nvSpPr>
          <p:cNvPr id="28" name="Oval 26">
            <a:extLst>
              <a:ext uri="{FF2B5EF4-FFF2-40B4-BE49-F238E27FC236}">
                <a16:creationId xmlns:a16="http://schemas.microsoft.com/office/drawing/2014/main" id="{0124AC71-3494-65DE-0384-ED3447AC7C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7</a:t>
            </a:r>
          </a:p>
        </p:txBody>
      </p:sp>
      <p:sp>
        <p:nvSpPr>
          <p:cNvPr id="29" name="Oval 25">
            <a:extLst>
              <a:ext uri="{FF2B5EF4-FFF2-40B4-BE49-F238E27FC236}">
                <a16:creationId xmlns:a16="http://schemas.microsoft.com/office/drawing/2014/main" id="{A0EE90D5-9DE3-FFC7-9BFA-54E8A870B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8</a:t>
            </a:r>
          </a:p>
        </p:txBody>
      </p:sp>
      <p:sp>
        <p:nvSpPr>
          <p:cNvPr id="30" name="Oval 24">
            <a:extLst>
              <a:ext uri="{FF2B5EF4-FFF2-40B4-BE49-F238E27FC236}">
                <a16:creationId xmlns:a16="http://schemas.microsoft.com/office/drawing/2014/main" id="{3380D531-47F3-C903-39F5-7CF3D0F28C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9</a:t>
            </a:r>
          </a:p>
        </p:txBody>
      </p:sp>
      <p:sp>
        <p:nvSpPr>
          <p:cNvPr id="31" name="Oval 23">
            <a:extLst>
              <a:ext uri="{FF2B5EF4-FFF2-40B4-BE49-F238E27FC236}">
                <a16:creationId xmlns:a16="http://schemas.microsoft.com/office/drawing/2014/main" id="{17D65558-C3EF-C725-4826-892E02337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10</a:t>
            </a:r>
          </a:p>
        </p:txBody>
      </p:sp>
      <p:sp>
        <p:nvSpPr>
          <p:cNvPr id="32" name="Oval 22">
            <a:extLst>
              <a:ext uri="{FF2B5EF4-FFF2-40B4-BE49-F238E27FC236}">
                <a16:creationId xmlns:a16="http://schemas.microsoft.com/office/drawing/2014/main" id="{06C71A29-55E5-9BD3-0393-2955A19368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11</a:t>
            </a:r>
          </a:p>
        </p:txBody>
      </p:sp>
      <p:sp>
        <p:nvSpPr>
          <p:cNvPr id="33" name="Oval 21">
            <a:extLst>
              <a:ext uri="{FF2B5EF4-FFF2-40B4-BE49-F238E27FC236}">
                <a16:creationId xmlns:a16="http://schemas.microsoft.com/office/drawing/2014/main" id="{EE0A183D-847E-17B4-FEFA-4A909E3AE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12</a:t>
            </a:r>
          </a:p>
        </p:txBody>
      </p:sp>
      <p:sp>
        <p:nvSpPr>
          <p:cNvPr id="34" name="Oval 20">
            <a:extLst>
              <a:ext uri="{FF2B5EF4-FFF2-40B4-BE49-F238E27FC236}">
                <a16:creationId xmlns:a16="http://schemas.microsoft.com/office/drawing/2014/main" id="{855C4215-1B80-43E8-E924-B1EDC16688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13</a:t>
            </a:r>
          </a:p>
        </p:txBody>
      </p:sp>
      <p:sp>
        <p:nvSpPr>
          <p:cNvPr id="35" name="Oval 19">
            <a:extLst>
              <a:ext uri="{FF2B5EF4-FFF2-40B4-BE49-F238E27FC236}">
                <a16:creationId xmlns:a16="http://schemas.microsoft.com/office/drawing/2014/main" id="{1ABFD60C-207E-E284-5C36-AED971FBD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14</a:t>
            </a:r>
          </a:p>
        </p:txBody>
      </p:sp>
      <p:sp>
        <p:nvSpPr>
          <p:cNvPr id="36" name="Oval 18">
            <a:extLst>
              <a:ext uri="{FF2B5EF4-FFF2-40B4-BE49-F238E27FC236}">
                <a16:creationId xmlns:a16="http://schemas.microsoft.com/office/drawing/2014/main" id="{F1A5467B-4BD8-9C50-5033-B21A299819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15</a:t>
            </a:r>
          </a:p>
        </p:txBody>
      </p:sp>
      <p:sp>
        <p:nvSpPr>
          <p:cNvPr id="37" name="Oval 17">
            <a:extLst>
              <a:ext uri="{FF2B5EF4-FFF2-40B4-BE49-F238E27FC236}">
                <a16:creationId xmlns:a16="http://schemas.microsoft.com/office/drawing/2014/main" id="{668D5ACD-1B74-5B61-2BB2-E37DE9E27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16</a:t>
            </a:r>
          </a:p>
        </p:txBody>
      </p:sp>
      <p:sp>
        <p:nvSpPr>
          <p:cNvPr id="38" name="Oval 16">
            <a:extLst>
              <a:ext uri="{FF2B5EF4-FFF2-40B4-BE49-F238E27FC236}">
                <a16:creationId xmlns:a16="http://schemas.microsoft.com/office/drawing/2014/main" id="{CED64E04-203D-674E-B006-C34A9B6AF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17</a:t>
            </a:r>
          </a:p>
        </p:txBody>
      </p:sp>
      <p:sp>
        <p:nvSpPr>
          <p:cNvPr id="39" name="Oval 15">
            <a:extLst>
              <a:ext uri="{FF2B5EF4-FFF2-40B4-BE49-F238E27FC236}">
                <a16:creationId xmlns:a16="http://schemas.microsoft.com/office/drawing/2014/main" id="{DAE0DAE9-864F-64C7-973E-C2E7720DEA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18</a:t>
            </a:r>
          </a:p>
        </p:txBody>
      </p:sp>
      <p:sp>
        <p:nvSpPr>
          <p:cNvPr id="40" name="Oval 14">
            <a:extLst>
              <a:ext uri="{FF2B5EF4-FFF2-40B4-BE49-F238E27FC236}">
                <a16:creationId xmlns:a16="http://schemas.microsoft.com/office/drawing/2014/main" id="{8F378620-B2F0-DA8C-6CA0-0B07F13A29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19</a:t>
            </a:r>
          </a:p>
        </p:txBody>
      </p:sp>
      <p:sp>
        <p:nvSpPr>
          <p:cNvPr id="41" name="Oval 13">
            <a:extLst>
              <a:ext uri="{FF2B5EF4-FFF2-40B4-BE49-F238E27FC236}">
                <a16:creationId xmlns:a16="http://schemas.microsoft.com/office/drawing/2014/main" id="{91AEF822-B60D-1E49-58A7-33A58F8EC2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20</a:t>
            </a:r>
          </a:p>
        </p:txBody>
      </p:sp>
      <p:sp>
        <p:nvSpPr>
          <p:cNvPr id="42" name="Oval 12">
            <a:extLst>
              <a:ext uri="{FF2B5EF4-FFF2-40B4-BE49-F238E27FC236}">
                <a16:creationId xmlns:a16="http://schemas.microsoft.com/office/drawing/2014/main" id="{2C9CF014-1878-8121-8549-86462019D8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21</a:t>
            </a:r>
          </a:p>
        </p:txBody>
      </p:sp>
      <p:sp>
        <p:nvSpPr>
          <p:cNvPr id="43" name="Oval 11">
            <a:extLst>
              <a:ext uri="{FF2B5EF4-FFF2-40B4-BE49-F238E27FC236}">
                <a16:creationId xmlns:a16="http://schemas.microsoft.com/office/drawing/2014/main" id="{E13165BF-0371-53DD-9419-2BD93AF923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22</a:t>
            </a:r>
          </a:p>
        </p:txBody>
      </p:sp>
      <p:sp>
        <p:nvSpPr>
          <p:cNvPr id="44" name="Oval 10">
            <a:extLst>
              <a:ext uri="{FF2B5EF4-FFF2-40B4-BE49-F238E27FC236}">
                <a16:creationId xmlns:a16="http://schemas.microsoft.com/office/drawing/2014/main" id="{A745839A-E27B-AFD9-DAAF-DD08FF44C0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23</a:t>
            </a:r>
          </a:p>
        </p:txBody>
      </p:sp>
      <p:sp>
        <p:nvSpPr>
          <p:cNvPr id="45" name="Oval 9">
            <a:extLst>
              <a:ext uri="{FF2B5EF4-FFF2-40B4-BE49-F238E27FC236}">
                <a16:creationId xmlns:a16="http://schemas.microsoft.com/office/drawing/2014/main" id="{EFDF1861-B208-1C6F-9A92-B4C6EE01A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24</a:t>
            </a:r>
          </a:p>
        </p:txBody>
      </p:sp>
      <p:sp>
        <p:nvSpPr>
          <p:cNvPr id="46" name="Oval 8">
            <a:extLst>
              <a:ext uri="{FF2B5EF4-FFF2-40B4-BE49-F238E27FC236}">
                <a16:creationId xmlns:a16="http://schemas.microsoft.com/office/drawing/2014/main" id="{F782242B-8202-5962-9C24-04F0FFE520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25</a:t>
            </a:r>
          </a:p>
        </p:txBody>
      </p:sp>
      <p:sp>
        <p:nvSpPr>
          <p:cNvPr id="47" name="Oval 7">
            <a:extLst>
              <a:ext uri="{FF2B5EF4-FFF2-40B4-BE49-F238E27FC236}">
                <a16:creationId xmlns:a16="http://schemas.microsoft.com/office/drawing/2014/main" id="{A3D73206-AC3B-90B7-835D-6EAEFB1440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26</a:t>
            </a:r>
          </a:p>
        </p:txBody>
      </p:sp>
      <p:sp>
        <p:nvSpPr>
          <p:cNvPr id="48" name="Oval 6">
            <a:extLst>
              <a:ext uri="{FF2B5EF4-FFF2-40B4-BE49-F238E27FC236}">
                <a16:creationId xmlns:a16="http://schemas.microsoft.com/office/drawing/2014/main" id="{B05B9ACB-762F-AE9B-135F-BFC6E1D55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27</a:t>
            </a:r>
          </a:p>
        </p:txBody>
      </p:sp>
      <p:sp>
        <p:nvSpPr>
          <p:cNvPr id="49" name="Oval 5">
            <a:extLst>
              <a:ext uri="{FF2B5EF4-FFF2-40B4-BE49-F238E27FC236}">
                <a16:creationId xmlns:a16="http://schemas.microsoft.com/office/drawing/2014/main" id="{FD37F3EB-523C-3F15-4F6E-788AEC6911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28</a:t>
            </a:r>
          </a:p>
        </p:txBody>
      </p:sp>
      <p:sp>
        <p:nvSpPr>
          <p:cNvPr id="50" name="Oval 4">
            <a:extLst>
              <a:ext uri="{FF2B5EF4-FFF2-40B4-BE49-F238E27FC236}">
                <a16:creationId xmlns:a16="http://schemas.microsoft.com/office/drawing/2014/main" id="{787449B5-15A0-DB76-C2FF-7FD13FF31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29</a:t>
            </a:r>
          </a:p>
        </p:txBody>
      </p:sp>
      <p:sp>
        <p:nvSpPr>
          <p:cNvPr id="51" name="Oval 3">
            <a:extLst>
              <a:ext uri="{FF2B5EF4-FFF2-40B4-BE49-F238E27FC236}">
                <a16:creationId xmlns:a16="http://schemas.microsoft.com/office/drawing/2014/main" id="{FE80F0AF-E8A3-7B30-CDB8-DE925F28A7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 dirty="0">
                <a:solidFill>
                  <a:schemeClr val="accent3"/>
                </a:solidFill>
              </a:rPr>
              <a:t>30</a:t>
            </a:r>
          </a:p>
        </p:txBody>
      </p:sp>
      <p:pic>
        <p:nvPicPr>
          <p:cNvPr id="7" name="Picture 6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6BF7F4A4-2F12-3149-6D70-13D72B5B0B8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557996" y="625558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10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0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90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1000"/>
                            </p:stCondLst>
                            <p:childTnLst>
                              <p:par>
                                <p:cTn id="6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2000"/>
                            </p:stCondLst>
                            <p:childTnLst>
                              <p:par>
                                <p:cTn id="7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3000"/>
                            </p:stCondLst>
                            <p:childTnLst>
                              <p:par>
                                <p:cTn id="7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000"/>
                            </p:stCondLst>
                            <p:childTnLst>
                              <p:par>
                                <p:cTn id="7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0"/>
                            </p:stCondLst>
                            <p:childTnLst>
                              <p:par>
                                <p:cTn id="8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6000"/>
                            </p:stCondLst>
                            <p:childTnLst>
                              <p:par>
                                <p:cTn id="8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8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8000"/>
                            </p:stCondLst>
                            <p:childTnLst>
                              <p:par>
                                <p:cTn id="8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9000"/>
                            </p:stCondLst>
                            <p:childTnLst>
                              <p:par>
                                <p:cTn id="9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87873-BC6E-DE02-5474-BCAC04919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256316"/>
            <a:ext cx="7886700" cy="720080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Is the content ‘appropriate’?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90F3F3-E5F1-E380-BB62-F531DC65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88F14A-5266-C852-0328-02ACC8C7E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ESB=-RES-C226</a:t>
            </a:r>
          </a:p>
          <a:p>
            <a:r>
              <a:rPr lang="en-GB" dirty="0"/>
              <a:t>L1G2-Speech to Inform-1.2-PPT-Choosing a Topic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CBB679-A39B-DA09-4F2D-13B1570D4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375075-B99E-D52E-EAAB-E8B262F5D89F}"/>
              </a:ext>
            </a:extLst>
          </p:cNvPr>
          <p:cNvSpPr txBox="1"/>
          <p:nvPr/>
        </p:nvSpPr>
        <p:spPr>
          <a:xfrm>
            <a:off x="395536" y="2060848"/>
            <a:ext cx="5616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What do we mean by ‘appropriate’?</a:t>
            </a:r>
          </a:p>
        </p:txBody>
      </p:sp>
      <p:graphicFrame>
        <p:nvGraphicFramePr>
          <p:cNvPr id="8" name="Table 6">
            <a:extLst>
              <a:ext uri="{FF2B5EF4-FFF2-40B4-BE49-F238E27FC236}">
                <a16:creationId xmlns:a16="http://schemas.microsoft.com/office/drawing/2014/main" id="{2471500B-4B51-57F0-F080-CDD6943D9FEB}"/>
              </a:ext>
            </a:extLst>
          </p:cNvPr>
          <p:cNvGraphicFramePr>
            <a:graphicFrameLocks noGrp="1"/>
          </p:cNvGraphicFramePr>
          <p:nvPr/>
        </p:nvGraphicFramePr>
        <p:xfrm>
          <a:off x="395536" y="2510088"/>
          <a:ext cx="4418198" cy="24096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2909543">
                  <a:extLst>
                    <a:ext uri="{9D8B030D-6E8A-4147-A177-3AD203B41FA5}">
                      <a16:colId xmlns:a16="http://schemas.microsoft.com/office/drawing/2014/main" val="2283472741"/>
                    </a:ext>
                  </a:extLst>
                </a:gridCol>
                <a:gridCol w="1508655">
                  <a:extLst>
                    <a:ext uri="{9D8B030D-6E8A-4147-A177-3AD203B41FA5}">
                      <a16:colId xmlns:a16="http://schemas.microsoft.com/office/drawing/2014/main" val="10078265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/>
                        <a:t>Is your chosen topic something…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/>
                        <a:t>Yes or No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7775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You are personally interested in?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8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You can research into further?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739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You can talk about for 4 minutes?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2822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You can explain in a way your group and assessor can understand?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035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You can talk about passionately?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001763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54CC3FA3-2B20-F8A6-8819-5C79B321DD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1291620"/>
            <a:ext cx="2019300" cy="27908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B0D383F-22CC-85D8-1723-B1E5484C08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1619" y="3947763"/>
            <a:ext cx="1781889" cy="179575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B1E0FAA-8C80-F940-40D4-155A9FA00257}"/>
              </a:ext>
            </a:extLst>
          </p:cNvPr>
          <p:cNvSpPr txBox="1"/>
          <p:nvPr/>
        </p:nvSpPr>
        <p:spPr>
          <a:xfrm>
            <a:off x="395536" y="5194046"/>
            <a:ext cx="5616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What might be an unsuitable topic for this level?</a:t>
            </a:r>
          </a:p>
        </p:txBody>
      </p:sp>
      <p:pic>
        <p:nvPicPr>
          <p:cNvPr id="7" name="Picture 6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D0BEEFD8-9069-FA3F-8967-CA6340ACCDD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496037" y="6227990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279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e4327d030073c802c811082e2b0f03ca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8bf0a04ac494a229fd458bdb0debf4f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89DDB-C3B0-43BB-A1FE-6B9560F8AB79}">
  <ds:schemaRefs>
    <ds:schemaRef ds:uri="http://schemas.microsoft.com/office/infopath/2007/PartnerControls"/>
    <ds:schemaRef ds:uri="http://purl.org/dc/terms/"/>
    <ds:schemaRef ds:uri="0e08f774-c844-414b-8174-1931542ea424"/>
    <ds:schemaRef ds:uri="http://schemas.microsoft.com/office/2006/documentManagement/types"/>
    <ds:schemaRef ds:uri="http://purl.org/dc/elements/1.1/"/>
    <ds:schemaRef ds:uri="http://www.w3.org/XML/1998/namespace"/>
    <ds:schemaRef ds:uri="010c06fb-adfb-4972-b43b-36d810ddac6c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F9D37DB-C7FF-4EDF-8463-636057C68E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c06fb-adfb-4972-b43b-36d810ddac6c"/>
    <ds:schemaRef ds:uri="0e08f774-c844-414b-8174-1931542ea4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602641A-D336-4ED1-AB46-1E4113AB0F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2452</TotalTime>
  <Words>1123</Words>
  <Application>Microsoft Office PowerPoint</Application>
  <PresentationFormat>On-screen Show (4:3)</PresentationFormat>
  <Paragraphs>196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Custom Design</vt:lpstr>
      <vt:lpstr>PowerPoint Presentation</vt:lpstr>
      <vt:lpstr>Relevant grade descriptors</vt:lpstr>
      <vt:lpstr>What is a ‘curriculum topic’? </vt:lpstr>
      <vt:lpstr>Choosing your topic We asked learners who have taken this qualification what their advice would be… they said:</vt:lpstr>
      <vt:lpstr>Choosing your topic We agree!</vt:lpstr>
      <vt:lpstr>If you could put your interests into categories, what might they be?</vt:lpstr>
      <vt:lpstr>Generating ideas</vt:lpstr>
      <vt:lpstr>Deciding</vt:lpstr>
      <vt:lpstr>Is the content ‘appropriate’?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Sheena Singleton</cp:lastModifiedBy>
  <cp:revision>97</cp:revision>
  <dcterms:created xsi:type="dcterms:W3CDTF">2014-08-12T18:49:29Z</dcterms:created>
  <dcterms:modified xsi:type="dcterms:W3CDTF">2024-03-07T13:57:43Z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8500</vt:r8>
  </property>
  <property fmtid="{D5CDD505-2E9C-101B-9397-08002B2CF9AE}" pid="4" name="MediaServiceImageTags">
    <vt:lpwstr/>
  </property>
</Properties>
</file>